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41" r:id="rId1"/>
  </p:sldMasterIdLst>
  <p:notesMasterIdLst>
    <p:notesMasterId r:id="rId17"/>
  </p:notesMasterIdLst>
  <p:sldIdLst>
    <p:sldId id="256" r:id="rId2"/>
    <p:sldId id="362" r:id="rId3"/>
    <p:sldId id="364" r:id="rId4"/>
    <p:sldId id="368" r:id="rId5"/>
    <p:sldId id="356" r:id="rId6"/>
    <p:sldId id="387" r:id="rId7"/>
    <p:sldId id="384" r:id="rId8"/>
    <p:sldId id="385" r:id="rId9"/>
    <p:sldId id="386" r:id="rId10"/>
    <p:sldId id="388" r:id="rId11"/>
    <p:sldId id="339" r:id="rId12"/>
    <p:sldId id="390" r:id="rId13"/>
    <p:sldId id="392" r:id="rId14"/>
    <p:sldId id="393" r:id="rId15"/>
    <p:sldId id="39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8235AE-4C38-4C16-AAE8-E5DB9181E816}">
          <p14:sldIdLst>
            <p14:sldId id="256"/>
            <p14:sldId id="362"/>
            <p14:sldId id="364"/>
            <p14:sldId id="368"/>
            <p14:sldId id="356"/>
            <p14:sldId id="387"/>
            <p14:sldId id="384"/>
            <p14:sldId id="385"/>
            <p14:sldId id="386"/>
            <p14:sldId id="388"/>
            <p14:sldId id="339"/>
            <p14:sldId id="390"/>
            <p14:sldId id="392"/>
            <p14:sldId id="393"/>
            <p14:sldId id="3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hai Sorin Stupariu" userId="9325f0a2-807e-4494-81c6-34e78a3af472" providerId="ADAL" clId="{8357912E-5E7B-41F1-B99C-93CBB372427B}"/>
    <pc:docChg chg="modSld">
      <pc:chgData name="Mihai Sorin Stupariu" userId="9325f0a2-807e-4494-81c6-34e78a3af472" providerId="ADAL" clId="{8357912E-5E7B-41F1-B99C-93CBB372427B}" dt="2024-03-17T18:46:42.125" v="1" actId="20577"/>
      <pc:docMkLst>
        <pc:docMk/>
      </pc:docMkLst>
      <pc:sldChg chg="modSp mod">
        <pc:chgData name="Mihai Sorin Stupariu" userId="9325f0a2-807e-4494-81c6-34e78a3af472" providerId="ADAL" clId="{8357912E-5E7B-41F1-B99C-93CBB372427B}" dt="2024-03-17T18:46:42.125" v="1" actId="20577"/>
        <pc:sldMkLst>
          <pc:docMk/>
          <pc:sldMk cId="3840909421" sldId="256"/>
        </pc:sldMkLst>
        <pc:spChg chg="mod">
          <ac:chgData name="Mihai Sorin Stupariu" userId="9325f0a2-807e-4494-81c6-34e78a3af472" providerId="ADAL" clId="{8357912E-5E7B-41F1-B99C-93CBB372427B}" dt="2024-03-17T18:46:42.125" v="1" actId="20577"/>
          <ac:spMkLst>
            <pc:docMk/>
            <pc:sldMk cId="3840909421" sldId="256"/>
            <ac:spMk id="3" creationId="{E9CB0EF9-0780-DB11-85D8-1EED3A2A3FD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8ADED-99B5-4593-AC97-948B10095E73}" type="datetimeFigureOut">
              <a:rPr lang="en-GB" smtClean="0"/>
              <a:t>13/04/2024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07B23-44BF-4274-99EE-5A1AB3FC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43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907B23-44BF-4274-99EE-5A1AB3FC95D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829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899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3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72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960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9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76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78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55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6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7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1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9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0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6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9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lawsofux.com/articles/2024/teslers-law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ngroup.com/articles/hamburger-menus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hyperlink" Target="https://uxplanet.org/a-quick-guide-to-breadcrumb-navigation-why-do-breadcrumbs-matter-for-seo-fb7acb4134d4" TargetMode="External"/><Relationship Id="rId4" Type="http://schemas.openxmlformats.org/officeDocument/2006/relationships/hyperlink" Target="https://uxplanet.org/bottom-tab-bar-design-best-practices-ef3ee71de0f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xmyths.com/post/931925744/myth-23-choices-should-always-be-limited-to-seven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Hyperlink" TargetMode="External"/><Relationship Id="rId3" Type="http://schemas.openxmlformats.org/officeDocument/2006/relationships/hyperlink" Target="https://www.nngroup.com/articles/guidelines-for-visualizing-links/" TargetMode="External"/><Relationship Id="rId7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u.edu/class/webstudy/n4/old/N_Copying_a_Link.htm" TargetMode="External"/><Relationship Id="rId5" Type="http://schemas.openxmlformats.org/officeDocument/2006/relationships/image" Target="../media/image21.png"/><Relationship Id="rId4" Type="http://schemas.openxmlformats.org/officeDocument/2006/relationships/hyperlink" Target="https://www.nngroup.com/articles/better-link-labels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nngroup.com/articles/card-sorting-definition/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hyperlink" Target="https://www.nngroup.com/articles/personas-jobs-be-done/" TargetMode="External"/><Relationship Id="rId4" Type="http://schemas.openxmlformats.org/officeDocument/2006/relationships/hyperlink" Target="https://www.nngroup.com/articles/tree-testin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en.wikipedia.org/wiki/HTTP_cooki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143-C00F-011F-D6D3-E661091AB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275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GB" sz="3400" b="1" i="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Experien</a:t>
            </a: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ța de utilizare și interacțiunea cu utilizatorul</a:t>
            </a:r>
            <a:b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</a:b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UX/UI Design</a:t>
            </a:r>
            <a:endParaRPr lang="en-GB" sz="3400" b="1" i="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B0EF9-0780-DB11-85D8-1EED3A2A3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Mihai-Sorin Stupariu</a:t>
            </a:r>
          </a:p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202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-202</a:t>
            </a:r>
            <a:r>
              <a:rPr lang="en-GB" sz="2000" b="1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endParaRPr lang="en-GB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" name="Picture 3" descr="Lightbulb idea concept">
            <a:extLst>
              <a:ext uri="{FF2B5EF4-FFF2-40B4-BE49-F238E27FC236}">
                <a16:creationId xmlns:a16="http://schemas.microsoft.com/office/drawing/2014/main" id="{A636C389-5482-1FDB-2F0A-A5A010A48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90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369215" y="1095294"/>
            <a:ext cx="6211748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Getting started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unele aplicații prezintă, la fiecare utilizare, sugestiile de tip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Getting started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tutorialul inițial să poată fi sărit cu un singur pas / să poată fi accesat rapid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să se poată reveni cu ușurință la tutorialul inițial / la meniul de ajutor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util ca utilizatorul să știe ce se găsește în tutorial / recomandările să fie respinse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dacă sunt respectate convențiile standard, nu este necesar să fie explicat absolut fiecare pas al interfeței de utilizare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Tesler</a:t>
            </a:r>
            <a:r>
              <a:rPr lang="en-GB" sz="20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’s law</a:t>
            </a:r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for any system there is a certain amount of complexity that cannot be reduced</a:t>
            </a:r>
            <a:endParaRPr lang="ro-R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07583087-A789-7847-C455-62BBD8B59F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924" y="1042190"/>
            <a:ext cx="4149566" cy="2221761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E0C63AA-4B2A-CD50-9F38-B519BBC559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223" y="3263951"/>
            <a:ext cx="4131317" cy="221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6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536" y="313459"/>
            <a:ext cx="3443002" cy="5754183"/>
          </a:xfrm>
        </p:spPr>
        <p:txBody>
          <a:bodyPr>
            <a:normAutofit/>
          </a:bodyPr>
          <a:lstStyle/>
          <a:p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4300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5F0B9-FEB9-6C1C-F8B0-5208233C0CB4}"/>
              </a:ext>
            </a:extLst>
          </p:cNvPr>
          <p:cNvSpPr txBox="1"/>
          <p:nvPr/>
        </p:nvSpPr>
        <p:spPr>
          <a:xfrm>
            <a:off x="508000" y="535709"/>
            <a:ext cx="681427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meniuri de tip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hambuger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 standard în domeniu pentru telefoane mobile/tablete - legate de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 responsiv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dezbateri</a:t>
            </a: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(articolul indicat este din 2016, o serie de considerații și-au pierdut relevanța în timp?) (i) încetinesc descoperirea conținutului nou, (ii) cresc durata finalizării unei acțiuni, (iii) sarcinile (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tasks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par mai dificile, (iv) se pierde localizarea în cadrul conținutului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soluții alternative: (i) navigare în partea inferioară (</a:t>
            </a:r>
            <a:r>
              <a:rPr lang="ro-RO" sz="20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bottom navigation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(ii) navigare cu file/în partea superioară (</a:t>
            </a:r>
            <a:r>
              <a:rPr lang="ro-RO" sz="20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tabbed navigation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(iii) soluții de tip </a:t>
            </a:r>
            <a:r>
              <a:rPr lang="ro-RO" sz="20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breadcrumbs</a:t>
            </a:r>
            <a:endParaRPr lang="ro-RO" sz="2000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dacă este strict necesar, poate fi utilizat acest element de navigare (eventual etichetat ca atare), dar NU pentru o aplicație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desktop</a:t>
            </a:r>
            <a:endParaRPr lang="en-GB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Picture 11" descr="A screenshot of a cellphone&#10;&#10;Description automatically generated">
            <a:extLst>
              <a:ext uri="{FF2B5EF4-FFF2-40B4-BE49-F238E27FC236}">
                <a16:creationId xmlns:a16="http://schemas.microsoft.com/office/drawing/2014/main" id="{4B3CA6FF-C56D-E914-5F78-52055ABAB8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906" y="2400298"/>
            <a:ext cx="2147894" cy="441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324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5636" y="332509"/>
            <a:ext cx="3443002" cy="5754183"/>
          </a:xfrm>
        </p:spPr>
        <p:txBody>
          <a:bodyPr>
            <a:normAutofit/>
          </a:bodyPr>
          <a:lstStyle/>
          <a:p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4300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5F0B9-FEB9-6C1C-F8B0-5208233C0CB4}"/>
              </a:ext>
            </a:extLst>
          </p:cNvPr>
          <p:cNvSpPr txBox="1"/>
          <p:nvPr/>
        </p:nvSpPr>
        <p:spPr>
          <a:xfrm>
            <a:off x="508000" y="535709"/>
            <a:ext cx="681427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Organizarea meniurilor / subsecțiuni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aspect cognitiv: câți itemi poate reține o persoană pe termen scurt? - G. Miller –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magical number seven, plus or minus two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există </a:t>
            </a:r>
            <a:r>
              <a:rPr lang="ro-RO" sz="2000" dirty="0">
                <a:solidFill>
                  <a:srgbClr val="F212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argumente pro și </a:t>
            </a: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contra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utilizării acestei reguli în dezvoltarea unei soluții de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posibilă abordare este structurarea folosind subsecțiuni (există soluții privind interfața de utilizare - meniuri navigare,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drop down menus</a:t>
            </a:r>
            <a:r>
              <a:rPr lang="en-GB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liste de categorii, etc.)</a:t>
            </a:r>
            <a:endParaRPr lang="en-GB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06BE53-62DD-28E3-85DC-BC8925F3C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842" y="2423677"/>
            <a:ext cx="2023999" cy="18952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185AD6-2F22-DFAB-C4E2-D820F10279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6842" y="4376643"/>
            <a:ext cx="3955407" cy="1797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FFD6D2-32B1-17AB-A44C-039BFDD6762D}"/>
              </a:ext>
            </a:extLst>
          </p:cNvPr>
          <p:cNvSpPr txBox="1"/>
          <p:nvPr/>
        </p:nvSpPr>
        <p:spPr>
          <a:xfrm>
            <a:off x="8505060" y="6222949"/>
            <a:ext cx="3137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W. Grant, </a:t>
            </a:r>
            <a:r>
              <a:rPr lang="ro-RO" sz="1200" i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101 UX Principles</a:t>
            </a:r>
            <a:endParaRPr lang="en-GB" sz="1200" i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025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5636" y="332509"/>
            <a:ext cx="3443002" cy="5754183"/>
          </a:xfrm>
        </p:spPr>
        <p:txBody>
          <a:bodyPr>
            <a:normAutofit/>
          </a:bodyPr>
          <a:lstStyle/>
          <a:p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4300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5F0B9-FEB9-6C1C-F8B0-5208233C0CB4}"/>
              </a:ext>
            </a:extLst>
          </p:cNvPr>
          <p:cNvSpPr txBox="1"/>
          <p:nvPr/>
        </p:nvSpPr>
        <p:spPr>
          <a:xfrm>
            <a:off x="508000" y="535709"/>
            <a:ext cx="681427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Repetarea itemilor în partea de subsol (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footer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abordări diferite pentru aplicații mobile / aplicații desktop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soluții: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 to top, breadcrumb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eventual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funcție de căutare în partea de subsol </a:t>
            </a:r>
            <a:endParaRPr lang="en-GB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06B5A0-FE12-5582-8DC3-C3EDC7E0D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702" y="2377254"/>
            <a:ext cx="4043870" cy="21675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A40D2C-3543-749A-AF54-EF8500767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2702" y="4617627"/>
            <a:ext cx="4043870" cy="210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83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5636" y="332509"/>
            <a:ext cx="3443002" cy="5754183"/>
          </a:xfrm>
        </p:spPr>
        <p:txBody>
          <a:bodyPr>
            <a:normAutofit/>
          </a:bodyPr>
          <a:lstStyle/>
          <a:p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4300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5F0B9-FEB9-6C1C-F8B0-5208233C0CB4}"/>
              </a:ext>
            </a:extLst>
          </p:cNvPr>
          <p:cNvSpPr txBox="1"/>
          <p:nvPr/>
        </p:nvSpPr>
        <p:spPr>
          <a:xfrm>
            <a:off x="508000" y="535709"/>
            <a:ext cx="681427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Link-</a:t>
            </a:r>
            <a:r>
              <a:rPr lang="en-GB" sz="24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uri</a:t>
            </a:r>
            <a:endPara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”Make your links look like links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don’t make non-links look like links”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tendi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nță de a abandona o serie de principii (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-urile să fie vizibile doar când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mouse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 este deasupra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link-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ului -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hover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maximizarea accesibilității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culori diferite pentru stări diferite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alte opinii despre caracteristici ale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link-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urilor</a:t>
            </a:r>
            <a:endParaRPr lang="ro-R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GB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GB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3DC88-4AE9-47A9-7F34-0B3A3AF98D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054" y="3324298"/>
            <a:ext cx="4175595" cy="23652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F01AFA-0DC1-003C-2B2B-E4CEF1C84EEF}"/>
              </a:ext>
            </a:extLst>
          </p:cNvPr>
          <p:cNvSpPr txBox="1"/>
          <p:nvPr/>
        </p:nvSpPr>
        <p:spPr>
          <a:xfrm>
            <a:off x="7003473" y="6056847"/>
            <a:ext cx="61375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</a:t>
            </a:r>
            <a:r>
              <a:rPr lang="en-GB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GB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https://www.ou.edu/class/webstudy/n4/old/N_Copying_a_Link.htm</a:t>
            </a:r>
            <a:r>
              <a:rPr lang="en-GB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DA1F1DB-9716-57F5-D23E-A5C27F542E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9684" y="3699860"/>
            <a:ext cx="6170905" cy="25753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C30511B-2A3D-8771-D472-92D0AADAC4AC}"/>
              </a:ext>
            </a:extLst>
          </p:cNvPr>
          <p:cNvSpPr txBox="1"/>
          <p:nvPr/>
        </p:nvSpPr>
        <p:spPr>
          <a:xfrm>
            <a:off x="1791855" y="6333846"/>
            <a:ext cx="66132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https://en.wikipedia.org/wiki/Hyperlink</a:t>
            </a:r>
            <a:r>
              <a:rPr lang="en-GB" sz="16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381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C0934DB-9F1A-48E6-9566-081FE345E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E886C7D-C382-493B-ADAD-58CB79E7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37704" y="0"/>
            <a:ext cx="4654296" cy="6858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E970-7B3E-6851-BB39-0647A833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5636" y="332509"/>
            <a:ext cx="3443002" cy="5754183"/>
          </a:xfrm>
        </p:spPr>
        <p:txBody>
          <a:bodyPr>
            <a:normAutofit/>
          </a:bodyPr>
          <a:lstStyle/>
          <a:p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GB" sz="4300" cap="none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5F0B9-FEB9-6C1C-F8B0-5208233C0CB4}"/>
              </a:ext>
            </a:extLst>
          </p:cNvPr>
          <p:cNvSpPr txBox="1"/>
          <p:nvPr/>
        </p:nvSpPr>
        <p:spPr>
          <a:xfrm>
            <a:off x="508000" y="535709"/>
            <a:ext cx="681427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Setări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grupate pe categorii într-un mod accesibil / conceptual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valorile implicite (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default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să fie bine structurate, setările avansate să fie la un alt nivel de accesibilitate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identificarea caracteristicilor avansate – pe baza studiilor de caz și a discuțiilor cu utilizatori reali (tehnici de tip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card sorting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tree testing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abordarea (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framework-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ul)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jobs to be done</a:t>
            </a:r>
            <a:endParaRPr lang="en-GB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EDEEF-D87B-A7C8-B1B6-F732D7DEB7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720" y="3502474"/>
            <a:ext cx="6180264" cy="21962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7FA067-7C88-A199-7512-55F9ADC8D7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6462" y="5108830"/>
            <a:ext cx="2360574" cy="17491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272FFB-48D0-F9B4-0041-6C629789FE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22723" y="2599459"/>
            <a:ext cx="2269277" cy="425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30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61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7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69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C53C8BF-9653-4474-9153-4FE835420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C08F021-28CE-479A-B96B-5252A9DDF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7" y="0"/>
            <a:ext cx="7107594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09507514-A010-4863-8E99-AB3983760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361" y="0"/>
            <a:ext cx="675601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4231"/>
            <a:ext cx="5778684" cy="24371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algn="r"/>
            <a:r>
              <a:rPr lang="en-US" sz="7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6. PRINCIPII DE DESIGN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15C3BB-3CA4-4964-8FB4-7DA3FBB63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8" y="0"/>
            <a:ext cx="6720840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41F53E-EAF1-4AF0-9386-A74DFBA20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08" y="5762147"/>
            <a:ext cx="6720840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7210737-D731-4ED9-8D08-A238C71DD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188" y="450792"/>
            <a:ext cx="4171517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253E6-104A-0EC8-1732-5378A3646A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81" r="15504"/>
          <a:stretch/>
        </p:blipFill>
        <p:spPr>
          <a:xfrm rot="43200000">
            <a:off x="7798182" y="684680"/>
            <a:ext cx="3697956" cy="5482657"/>
          </a:xfrm>
          <a:prstGeom prst="rect">
            <a:avLst/>
          </a:prstGeom>
        </p:spPr>
      </p:pic>
      <p:pic>
        <p:nvPicPr>
          <p:cNvPr id="5" name="Picture 4" descr="A person walking a path with text above&#10;&#10;Description automatically generated">
            <a:extLst>
              <a:ext uri="{FF2B5EF4-FFF2-40B4-BE49-F238E27FC236}">
                <a16:creationId xmlns:a16="http://schemas.microsoft.com/office/drawing/2014/main" id="{BDFEDC2D-208C-60C0-93A8-6EF5723285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30" y="2201695"/>
            <a:ext cx="4618548" cy="354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54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en-GB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de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1077016"/>
            <a:ext cx="10671797" cy="4297570"/>
          </a:xfrm>
        </p:spPr>
        <p:txBody>
          <a:bodyPr>
            <a:normAutofit/>
          </a:bodyPr>
          <a:lstStyle/>
          <a:p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Referin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ță: 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W. Grant -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101 UX Principles Second Edition: Actionable Solutions for Product Design Success</a:t>
            </a:r>
            <a:endParaRPr lang="ro-RO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Principiile enumerate: punct de plecare. Pot fi găsite argumente pro și contra. O decizie poate fi luată în funcție de experiență / situații concrete / evoluția standardelor.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categorii pot fi luate în considerare? Ce pot viza aceste principii?</a:t>
            </a:r>
          </a:p>
        </p:txBody>
      </p:sp>
    </p:spTree>
    <p:extLst>
      <p:ext uri="{BB962C8B-B14F-4D97-AF65-F5344CB8AC3E}">
        <p14:creationId xmlns:p14="http://schemas.microsoft.com/office/powerpoint/2010/main" val="15475572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en-GB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de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979054"/>
            <a:ext cx="10671797" cy="4627419"/>
          </a:xfrm>
        </p:spPr>
        <p:txBody>
          <a:bodyPr>
            <a:normAutofit/>
          </a:bodyPr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tipografice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typography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control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conținut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Pictograme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iconography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Formulare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Progres, notificări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.....</a:t>
            </a:r>
          </a:p>
        </p:txBody>
      </p:sp>
    </p:spTree>
    <p:extLst>
      <p:ext uri="{BB962C8B-B14F-4D97-AF65-F5344CB8AC3E}">
        <p14:creationId xmlns:p14="http://schemas.microsoft.com/office/powerpoint/2010/main" val="93269483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C8736C-1C11-8E25-5693-3039D6DB2E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8060" y="1810327"/>
            <a:ext cx="4625792" cy="28443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524065" y="1042190"/>
            <a:ext cx="607069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Infinite scroll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practic pentru conținut de tip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newsfeed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 este adecvat pentru liste finite (mesaje, produse, etc.)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indicație că mai există conținut de încărcat (eventual cu o pictogramă specifică)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discutabil: când/unde/cum să se termine/ să se reia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infinite scroll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(de la început/unde a rămas utilizatorul)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alte dezavantaje (nu este accesibil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footer-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paginii,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scroll bar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nu mai este relevant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utilizatorul trebuie să dețină controlul asupra poziției în pagina respectivă și dacă iese din conținutul de tip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newsfeed</a:t>
            </a:r>
            <a:endPara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339982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256216" y="1380511"/>
            <a:ext cx="621174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Conținut de tip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newsfeed</a:t>
            </a:r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indicat ca un conținut de tip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newsfeed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(de fapt orice listă) să aibă link către fiecare item</a:t>
            </a: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util: revenire la punctul de pornire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să nu fie reîncărcat în timpul utilizării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utilizatorul să aibă opțiunea de reîncărcare (manuală) în timpul utilizării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ro-R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8B11CB6-26A5-098C-7E79-36ED3124B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180" y="2050715"/>
            <a:ext cx="5331568" cy="158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8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524065" y="1042190"/>
            <a:ext cx="621174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Paginație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 cazul în care conținutul are un început/un mijloc/un final este recomandată utilizarea paginației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avantaje: (i) intuitivă, orientată către scop, (ii) control, se cunoaște poziția la orice moment, se poate reveni, etc., (iii) sunt clare începutul/mijlocul/finalul, (iv)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footer-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ul devine accesibil,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scroll bar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redevine relevant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dacă este un număr mare de pagini pot fi adăgate criterii suplimentare de căutare /sortare /filtrare (aspect cognitiv)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accesibilitate: pagina curentă/ anterioară/următoare, pagini învecinate, prima/ultima</a:t>
            </a:r>
            <a:endParaRPr lang="en-GB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 descr="A blue and white squares with a number&#10;&#10;Description automatically generated">
            <a:extLst>
              <a:ext uri="{FF2B5EF4-FFF2-40B4-BE49-F238E27FC236}">
                <a16:creationId xmlns:a16="http://schemas.microsoft.com/office/drawing/2014/main" id="{03028C7D-C5F2-28F6-4728-E054B4A30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596" y="3285137"/>
            <a:ext cx="5239385" cy="523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6AECE9-5B56-48D2-F249-88E008745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7653" y="2345367"/>
            <a:ext cx="2066925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95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524065" y="1042190"/>
            <a:ext cx="621174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Acceptarea</a:t>
            </a:r>
            <a:r>
              <a:rPr lang="en-GB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cookies</a:t>
            </a:r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legate direct de experiența de utilizare și de interacțiunea cu utilizatorul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aspecte istorice</a:t>
            </a:r>
            <a:r>
              <a:rPr lang="ro-RO" sz="20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EU ePrivacy Directive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etc.)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abordări ale utilizatorilor: (i) acceptă tot, (ii) resping tot, eventual nu vizitează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-ul, (iii) personalizează ce acceptă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soluții: fie fără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cookies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marketing, fie două opțiuni simple - </a:t>
            </a:r>
            <a:r>
              <a:rPr lang="en-GB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 fie acceptate / respinse imediat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cookies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opționale - </a:t>
            </a:r>
            <a:r>
              <a:rPr lang="en-GB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 un </a:t>
            </a:r>
            <a:r>
              <a:rPr lang="en-GB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singur</a:t>
            </a:r>
            <a:r>
              <a:rPr lang="en-GB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click</a:t>
            </a:r>
            <a:endParaRPr lang="ro-RO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recomandat ca utilizatorii să nu fie obligați să își configureze singuri pas cu pas opțiunile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finalitate: să nu fie întârziat accesul la conținut în mod inutil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99D212-6520-5CE0-878C-C7BA7B764F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781" y="1354588"/>
            <a:ext cx="5607841" cy="50138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513EA80-EA3A-6B91-75E5-EDACEAF112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2021" y="1863418"/>
            <a:ext cx="3821301" cy="38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6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8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</a:t>
            </a:r>
            <a:r>
              <a:rPr lang="en-US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con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(</a:t>
            </a:r>
            <a:r>
              <a:rPr lang="ro-RO" sz="48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347773" y="776725"/>
            <a:ext cx="63754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Empty states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arată utilizatorilor proiecte, albume, teme, sarcini de lucru - un utilizator nou nu a creat încă nimic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dacă spațiul de lucru este lipsit de conținut: experiența de utilizare are de pierdut - pot fi incluse text, indicații, eventual grafică, pictograme, eventual aspecte specifice (de exemplu, pe o pagină de profil pot fi incluse CV, fotografie, etc.)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utilizatorii începători pot fi fi ghidați/orientați prin intermediul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empty states </a:t>
            </a: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pot fi ajutați să înțeleagă așteptările/necesitățile în raport cu aplicația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eventual </a:t>
            </a:r>
            <a:r>
              <a:rPr lang="ro-RO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to Actions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ro-R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ideal: o singură dată vizibile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C07A4D-109B-F821-D01A-F5EF2BD91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2901" y="1952231"/>
            <a:ext cx="5151326" cy="263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9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15293D4D15E14792C01B7E44673E5E" ma:contentTypeVersion="4" ma:contentTypeDescription="Create a new document." ma:contentTypeScope="" ma:versionID="37ea4191f3194631469a0f75c4b18dde">
  <xsd:schema xmlns:xsd="http://www.w3.org/2001/XMLSchema" xmlns:xs="http://www.w3.org/2001/XMLSchema" xmlns:p="http://schemas.microsoft.com/office/2006/metadata/properties" xmlns:ns2="6ea603f4-8a4c-4125-8c3d-c3b4140172b4" targetNamespace="http://schemas.microsoft.com/office/2006/metadata/properties" ma:root="true" ma:fieldsID="8b48946b341a9e90e791dd9a4ba5b9ff" ns2:_="">
    <xsd:import namespace="6ea603f4-8a4c-4125-8c3d-c3b4140172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a603f4-8a4c-4125-8c3d-c3b414017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B924E42-7D19-421B-ABF7-BB9B0B0D948C}"/>
</file>

<file path=customXml/itemProps2.xml><?xml version="1.0" encoding="utf-8"?>
<ds:datastoreItem xmlns:ds="http://schemas.openxmlformats.org/officeDocument/2006/customXml" ds:itemID="{C9143982-162F-41A3-A544-A7ECC27109E4}"/>
</file>

<file path=customXml/itemProps3.xml><?xml version="1.0" encoding="utf-8"?>
<ds:datastoreItem xmlns:ds="http://schemas.openxmlformats.org/officeDocument/2006/customXml" ds:itemID="{842EDA7B-1D83-4ADF-979E-7C609ABB15C0}"/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7048</TotalTime>
  <Words>1192</Words>
  <Application>Microsoft Office PowerPoint</Application>
  <PresentationFormat>Widescreen</PresentationFormat>
  <Paragraphs>102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Impact</vt:lpstr>
      <vt:lpstr>Tahoma</vt:lpstr>
      <vt:lpstr>Main Event</vt:lpstr>
      <vt:lpstr>Experiența de utilizare și interacțiunea cu utilizatorul UX/UI Design</vt:lpstr>
      <vt:lpstr>6. PRINCIPII DE DESIGN</vt:lpstr>
      <vt:lpstr>Principii de design</vt:lpstr>
      <vt:lpstr>Principii de design</vt:lpstr>
      <vt:lpstr>Elemente de conținut (contents)</vt:lpstr>
      <vt:lpstr>Elemente de conținut (contents)</vt:lpstr>
      <vt:lpstr>Elemente de conținut (contents)</vt:lpstr>
      <vt:lpstr>Elemente de conținut (contents)</vt:lpstr>
      <vt:lpstr>Elemente de conținut (contents)</vt:lpstr>
      <vt:lpstr>Elemente de conținut (contents)</vt:lpstr>
      <vt:lpstr>Elemente de navigare (navigation)      </vt:lpstr>
      <vt:lpstr>Elemente de navigare (navigation)      </vt:lpstr>
      <vt:lpstr>Elemente de navigare (navigation)      </vt:lpstr>
      <vt:lpstr>Elemente de navigare (navigation)      </vt:lpstr>
      <vt:lpstr>Elemente de navigare (navigation)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Sorin Stupariu</dc:creator>
  <cp:lastModifiedBy>Mihai Sorin Stupariu</cp:lastModifiedBy>
  <cp:revision>520</cp:revision>
  <dcterms:created xsi:type="dcterms:W3CDTF">2023-02-16T13:01:46Z</dcterms:created>
  <dcterms:modified xsi:type="dcterms:W3CDTF">2024-04-13T07:54:33Z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0x0101008A15293D4D15E14792C01B7E44673E5E</vt:lpwstr>
  </property>
</Properties>
</file>

<file path=docProps/thumbnail.jpeg>
</file>